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658368"/>
            <a:ext cx="128016" cy="128016"/>
          </a:xfrm>
          <a:prstGeom prst="ellipse">
            <a:avLst/>
          </a:prstGeom>
          <a:solidFill>
            <a:srgbClr val="FF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3657600" cy="32004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Bring My Customer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594360"/>
            <a:ext cx="3657600" cy="32004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300">
                <a:solidFill>
                  <a:srgbClr val="FF9400"/>
                </a:solidFill>
                <a:latin typeface="Calibri"/>
              </a:rPr>
              <a:t>PRIVATE  ·  PARTNERSHIP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22960" y="2880360"/>
            <a:ext cx="54864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63040" y="2761488"/>
            <a:ext cx="54864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50" b="1" i="0" spc="400">
                <a:solidFill>
                  <a:srgbClr val="FF9400"/>
                </a:solidFill>
                <a:latin typeface="Calibri"/>
              </a:rPr>
              <a:t>BY INVITATION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00400"/>
            <a:ext cx="10515600" cy="21945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6400" b="0" i="0">
                <a:solidFill>
                  <a:srgbClr val="FFFFFF"/>
                </a:solidFill>
                <a:latin typeface="Cambria"/>
              </a:rPr>
              <a:t>A private partnership
invitation.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669280"/>
            <a:ext cx="10515600" cy="5486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0">
                <a:solidFill>
                  <a:srgbClr val="C8CAD3"/>
                </a:solidFill>
                <a:latin typeface="Calibri"/>
              </a:rPr>
              <a:t>A short read on how we build one exclusive commercial partnership in each market — and why we might be reaching out to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6355080"/>
            <a:ext cx="45720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0" i="0" spc="200">
                <a:solidFill>
                  <a:srgbClr val="C8CAD3"/>
                </a:solidFill>
                <a:latin typeface="Consolas"/>
              </a:rPr>
              <a:t>bringmycustomer.com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6355080"/>
            <a:ext cx="36576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r"/>
            <a:r>
              <a:rPr sz="1000" b="1" i="0" spc="300">
                <a:solidFill>
                  <a:srgbClr val="FF9400"/>
                </a:solidFill>
                <a:latin typeface="Consolas"/>
              </a:rPr>
              <a:t>30-MINUTE QUALIFICATION CALL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BY INVITATION  ·  PRIVATE PARTNERSHIP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34747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5200" b="0" i="0">
                <a:solidFill>
                  <a:srgbClr val="0A0A0C"/>
                </a:solidFill>
                <a:latin typeface="Cambria"/>
              </a:rPr>
              <a:t>Looking for one business
to become our exclusive
commercial partner in
your market.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92040"/>
            <a:ext cx="10515600" cy="13716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600" b="0" i="0">
                <a:solidFill>
                  <a:srgbClr val="6E6E73"/>
                </a:solidFill>
                <a:latin typeface="Calibri"/>
              </a:rPr>
              <a:t>We are currently evaluating established businesses in your area for a long-term partnership focused on helping them win more commercial and corporate clients. If we believe there is a strong mutual fit, we would love to explore working together.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5486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 spc="100">
                <a:solidFill>
                  <a:srgbClr val="86868B"/>
                </a:solidFill>
                <a:latin typeface="Calibri"/>
              </a:rPr>
              <a:t>30-minute conversation  ·  No obligation  ·  Mutual fit required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WHY YOU ARE SEEING THIS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5486400" cy="32004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4400" b="0" i="0">
                <a:solidFill>
                  <a:srgbClr val="0A0A0C"/>
                </a:solidFill>
                <a:latin typeface="Cambria"/>
              </a:rPr>
              <a:t>Why we are
reaching out to
businesses like
yours.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0" y="1234440"/>
            <a:ext cx="4572000" cy="4937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69480" y="1737360"/>
            <a:ext cx="3566160" cy="40233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00" b="0" i="1">
                <a:solidFill>
                  <a:srgbClr val="0A0A0C"/>
                </a:solidFill>
                <a:latin typeface="Cambria"/>
              </a:rPr>
              <a:t>Every market is different.</a:t>
            </a:r>
          </a:p>
          <a:p>
            <a:pPr algn="l"/>
            <a:r>
              <a:rPr sz="1700" b="0" i="1">
                <a:solidFill>
                  <a:srgbClr val="0A0A0C"/>
                </a:solidFill>
                <a:latin typeface="Cambria"/>
              </a:rPr>
              <a:t>Every business is different.</a:t>
            </a:r>
          </a:p>
          <a:p>
            <a:pPr algn="l"/>
            <a:r>
              <a:rPr sz="1300" b="0" i="0">
                <a:solidFill>
                  <a:srgbClr val="6E6E73"/>
                </a:solidFill>
                <a:latin typeface="Calibri"/>
              </a:rPr>
              <a:t>That is why we do not build relationships with multiple companies offering the same services in the same market.</a:t>
            </a:r>
          </a:p>
          <a:p>
            <a:pPr algn="l"/>
            <a:r>
              <a:rPr sz="1300" b="0" i="0">
                <a:solidFill>
                  <a:srgbClr val="6E6E73"/>
                </a:solidFill>
                <a:latin typeface="Calibri"/>
              </a:rPr>
              <a:t>Instead, we are looking for one business we can confidently partner with over the long term.</a:t>
            </a:r>
          </a:p>
          <a:p>
            <a:pPr algn="l"/>
            <a:r>
              <a:rPr sz="600" b="0" i="0">
                <a:solidFill>
                  <a:srgbClr val="0A0A0C"/>
                </a:solidFill>
                <a:latin typeface="Calibri"/>
              </a:rPr>
              <a:t> </a:t>
            </a:r>
          </a:p>
          <a:p>
            <a:pPr algn="l"/>
            <a:r>
              <a:rPr sz="1350" b="1" i="0">
                <a:solidFill>
                  <a:srgbClr val="0A0A0C"/>
                </a:solidFill>
                <a:latin typeface="Calibri"/>
              </a:rPr>
              <a:t>If you are seeing this page, it means we have not selected our exclusive partner in your area yet.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91440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0" i="0" spc="400">
                <a:solidFill>
                  <a:srgbClr val="86868B"/>
                </a:solidFill>
                <a:latin typeface="Consolas"/>
              </a:rPr>
              <a:t>PARTNERSHIP  ·  EXCLUSIVE  ·  YOUR MARKET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OUR PHILOSOPHY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16459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3800" b="0" i="0">
                <a:solidFill>
                  <a:srgbClr val="0A0A0C"/>
                </a:solidFill>
                <a:latin typeface="Cambria"/>
              </a:rPr>
              <a:t>We believe great partnerships create </a:t>
            </a:r>
            <a:r>
              <a:rPr sz="3800" b="0" i="1">
                <a:solidFill>
                  <a:srgbClr val="B85400"/>
                </a:solidFill>
                <a:latin typeface="Cambria"/>
              </a:rPr>
              <a:t>great businesses.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0887" y="3291840"/>
            <a:ext cx="3383280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0927" y="3547872"/>
            <a:ext cx="27432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300">
                <a:solidFill>
                  <a:srgbClr val="86868B"/>
                </a:solidFill>
                <a:latin typeface="Calibri"/>
              </a:rPr>
              <a:t>MOST COMPANIES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0927" y="3858768"/>
            <a:ext cx="2743200" cy="6858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50" b="0" i="1">
                <a:solidFill>
                  <a:srgbClr val="0A0A0C"/>
                </a:solidFill>
                <a:latin typeface="Cambria"/>
              </a:rPr>
              <a:t>hire vendors.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207" y="3291840"/>
            <a:ext cx="3383280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247" y="3547872"/>
            <a:ext cx="27432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300">
                <a:solidFill>
                  <a:srgbClr val="86868B"/>
                </a:solidFill>
                <a:latin typeface="Calibri"/>
              </a:rPr>
              <a:t>SOME COMPANIES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247" y="3858768"/>
            <a:ext cx="2743200" cy="6858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50" b="0" i="1">
                <a:solidFill>
                  <a:srgbClr val="0A0A0C"/>
                </a:solidFill>
                <a:latin typeface="Cambria"/>
              </a:rPr>
              <a:t>hire agencies.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7527" y="3291840"/>
            <a:ext cx="3383280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27567" y="3547872"/>
            <a:ext cx="27432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300">
                <a:solidFill>
                  <a:srgbClr val="86868B"/>
                </a:solidFill>
                <a:latin typeface="Calibri"/>
              </a:rPr>
              <a:t>OTHERS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7567" y="3858768"/>
            <a:ext cx="2743200" cy="6858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50" b="0" i="1">
                <a:solidFill>
                  <a:srgbClr val="0A0A0C"/>
                </a:solidFill>
                <a:latin typeface="Cambria"/>
              </a:rPr>
              <a:t>keep searching for the next tactic.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463040" y="4892040"/>
            <a:ext cx="9281160" cy="1417320"/>
          </a:xfrm>
          <a:prstGeom prst="roundRect">
            <a:avLst>
              <a:gd name="adj" fmla="val 6000"/>
            </a:avLst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28800" y="5074920"/>
            <a:ext cx="854964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950" b="1" i="0" spc="400">
                <a:solidFill>
                  <a:srgbClr val="FF9400"/>
                </a:solidFill>
                <a:latin typeface="Calibri"/>
              </a:rPr>
              <a:t>WHAT WE BELIEVE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5349240"/>
            <a:ext cx="8549640" cy="9144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00" b="0" i="1">
                <a:solidFill>
                  <a:srgbClr val="FFFFFF"/>
                </a:solidFill>
                <a:latin typeface="Cambria"/>
              </a:rPr>
              <a:t>Lasting commercial growth is built through trusted partnerships where both businesses are working toward the same objective.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FF9400"/>
                </a:solidFill>
                <a:latin typeface="Calibri"/>
              </a:rPr>
              <a:t>THE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24688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8400" b="0" i="0">
                <a:solidFill>
                  <a:srgbClr val="FFFFFF"/>
                </a:solidFill>
                <a:latin typeface="Cambria"/>
              </a:rPr>
              <a:t>One market. </a:t>
            </a:r>
            <a:r>
              <a:rPr sz="8400" b="0" i="1">
                <a:solidFill>
                  <a:srgbClr val="FF9400"/>
                </a:solidFill>
                <a:latin typeface="Cambria"/>
              </a:rPr>
              <a:t>One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160520"/>
            <a:ext cx="5166360" cy="2103120"/>
          </a:xfrm>
          <a:prstGeom prst="roundRect">
            <a:avLst>
              <a:gd name="adj" fmla="val 5000"/>
            </a:avLst>
          </a:prstGeom>
          <a:solidFill>
            <a:srgbClr val="1A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434340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400">
                <a:solidFill>
                  <a:srgbClr val="FF9400"/>
                </a:solidFill>
                <a:latin typeface="Calibri"/>
              </a:rPr>
              <a:t>INTENTIONALLY SIMPLE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663440"/>
            <a:ext cx="4572000" cy="1508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0">
                <a:solidFill>
                  <a:srgbClr val="C8CAD3"/>
                </a:solidFill>
                <a:latin typeface="Calibri"/>
              </a:rPr>
              <a:t>Once we establish a partnership in a local market, we do not actively seek another business offering the same services in that market.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4160520"/>
            <a:ext cx="5166360" cy="2103120"/>
          </a:xfrm>
          <a:prstGeom prst="roundRect">
            <a:avLst>
              <a:gd name="adj" fmla="val 5000"/>
            </a:avLst>
          </a:prstGeom>
          <a:solidFill>
            <a:srgbClr val="1A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434340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400">
                <a:solidFill>
                  <a:srgbClr val="FF9400"/>
                </a:solidFill>
                <a:latin typeface="Calibri"/>
              </a:rPr>
              <a:t>QUALITY OVER QUANTITY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4663440"/>
            <a:ext cx="4572000" cy="1508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0">
                <a:solidFill>
                  <a:srgbClr val="C8CAD3"/>
                </a:solidFill>
                <a:latin typeface="Calibri"/>
              </a:rPr>
              <a:t>This allows us to focus our attention on building one meaningful relationship rather than dividing our efforts across multiple competing businesses.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6446520"/>
            <a:ext cx="91440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0" i="0" spc="400">
                <a:solidFill>
                  <a:srgbClr val="FF9400"/>
                </a:solidFill>
                <a:latin typeface="Consolas"/>
              </a:rPr>
              <a:t>EXCLUSIVE  ·  LONG-TERM  ·  ALIGNED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WHO WE ARE LOOKING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13716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3800" b="0" i="0">
                <a:solidFill>
                  <a:srgbClr val="0A0A0C"/>
                </a:solidFill>
                <a:latin typeface="Cambria"/>
              </a:rPr>
              <a:t>The kind of business </a:t>
            </a:r>
            <a:r>
              <a:rPr sz="3800" b="0" i="1">
                <a:solidFill>
                  <a:srgbClr val="B85400"/>
                </a:solidFill>
                <a:latin typeface="Cambria"/>
              </a:rPr>
              <a:t>we would like to partner with.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5147" y="3063240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15187" y="3291840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187" y="3566160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A strong reputation.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187" y="400507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are known and respected in your market.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5627" y="3063240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55667" y="3291840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5667" y="3566160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Exceptional work.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5667" y="400507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deliver at a standard your clients recommend.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6107" y="3063240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96147" y="3291840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6147" y="3566160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Commercial ambition.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96147" y="400507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want to expand your corporate client base.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5147" y="4736592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187" y="4965192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187" y="523951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Long-term thinking.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187" y="5678424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think beyond short-term wins.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35627" y="4736592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55667" y="4965192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55667" y="523951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Value relationships.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55667" y="5678424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value trust and long-term business partners.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76107" y="4736592"/>
            <a:ext cx="352044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96147" y="4965192"/>
            <a:ext cx="9144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200">
                <a:solidFill>
                  <a:srgbClr val="B85400"/>
                </a:solidFill>
                <a:latin typeface="Consolas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96147" y="5239512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500" b="0" i="1">
                <a:solidFill>
                  <a:srgbClr val="0A0A0C"/>
                </a:solidFill>
                <a:latin typeface="Cambria"/>
              </a:rPr>
              <a:t>Capacity to grow.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96147" y="5678424"/>
            <a:ext cx="28803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0" i="0">
                <a:solidFill>
                  <a:srgbClr val="6E6E73"/>
                </a:solidFill>
                <a:latin typeface="Calibri"/>
              </a:rPr>
              <a:t>You can absorb more of the right kind of clients.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WHAT HAPPENS 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13716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3800" b="0" i="0">
                <a:solidFill>
                  <a:srgbClr val="0A0A0C"/>
                </a:solidFill>
                <a:latin typeface="Cambria"/>
              </a:rPr>
              <a:t>The partnership </a:t>
            </a:r>
            <a:r>
              <a:rPr sz="3800" b="0" i="1">
                <a:solidFill>
                  <a:srgbClr val="B85400"/>
                </a:solidFill>
                <a:latin typeface="Cambria"/>
              </a:rPr>
              <a:t>conversation.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88920"/>
            <a:ext cx="1051560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600" b="0" i="1">
                <a:solidFill>
                  <a:srgbClr val="6E6E73"/>
                </a:solidFill>
                <a:latin typeface="Calibri"/>
              </a:rPr>
              <a:t>Our first conversation is intentionally simple.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5147" y="3474720"/>
            <a:ext cx="3520440" cy="2148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0907" y="3794759"/>
            <a:ext cx="64008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1" i="0" spc="300">
                <a:solidFill>
                  <a:srgbClr val="B85400"/>
                </a:solidFill>
                <a:latin typeface="Consola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0907" y="4133087"/>
            <a:ext cx="2788920" cy="5029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800" b="0" i="1">
                <a:solidFill>
                  <a:srgbClr val="0A0A0C"/>
                </a:solidFill>
                <a:latin typeface="Cambria"/>
              </a:rPr>
              <a:t>We learn about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0907" y="4663440"/>
            <a:ext cx="2788920" cy="8686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We ask about your business, your market, your ambitions, and the kind of clients you would love to serve more of.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5627" y="3474720"/>
            <a:ext cx="3520440" cy="2148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1387" y="3794759"/>
            <a:ext cx="64008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1" i="0" spc="300">
                <a:solidFill>
                  <a:srgbClr val="B85400"/>
                </a:solidFill>
                <a:latin typeface="Consola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1387" y="4133087"/>
            <a:ext cx="2788920" cy="5029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800" b="0" i="1">
                <a:solidFill>
                  <a:srgbClr val="0A0A0C"/>
                </a:solidFill>
                <a:latin typeface="Cambria"/>
              </a:rPr>
              <a:t>You learn about us.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1387" y="4663440"/>
            <a:ext cx="2788920" cy="8686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We share how we work, what a partnership tends to look like, and what would be true for it to fit here.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6107" y="3474720"/>
            <a:ext cx="3520440" cy="2148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1867" y="3794759"/>
            <a:ext cx="64008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00" b="1" i="0" spc="300">
                <a:solidFill>
                  <a:srgbClr val="B85400"/>
                </a:solidFill>
                <a:latin typeface="Consola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1867" y="4133087"/>
            <a:ext cx="2788920" cy="5029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800" b="0" i="1">
                <a:solidFill>
                  <a:srgbClr val="0A0A0C"/>
                </a:solidFill>
                <a:latin typeface="Cambria"/>
              </a:rPr>
              <a:t>We decide honestly.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1867" y="4663440"/>
            <a:ext cx="2788920" cy="8686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If we do not believe we are the right fit, we tell you. If we do, we discuss what a partnership could look like.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ctr"/>
            <a:r>
              <a:rPr sz="1350" b="0" i="1">
                <a:solidFill>
                  <a:srgbClr val="0A0A0C"/>
                </a:solidFill>
                <a:latin typeface="Calibri"/>
              </a:rPr>
              <a:t>No pressure.  ·  No obligation.  ·  Just an honest business conversation.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A DELIBERATE OMISSION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5943600" cy="32004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4600" b="0" i="0">
                <a:solidFill>
                  <a:srgbClr val="0A0A0C"/>
                </a:solidFill>
                <a:latin typeface="Cambria"/>
              </a:rPr>
              <a:t>Every partnership
is </a:t>
            </a:r>
            <a:r>
              <a:rPr sz="4600" b="0" i="1">
                <a:solidFill>
                  <a:srgbClr val="B85400"/>
                </a:solidFill>
                <a:latin typeface="Cambria"/>
              </a:rPr>
              <a:t>different.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0" y="1280160"/>
            <a:ext cx="448056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WHY WE WITHHOLD DETAILS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1783080"/>
            <a:ext cx="4480560" cy="5486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700" b="0" i="1">
                <a:solidFill>
                  <a:srgbClr val="0A0A0C"/>
                </a:solidFill>
                <a:latin typeface="Cambria"/>
              </a:rPr>
              <a:t>No two businesses are the same.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858000" y="2514600"/>
            <a:ext cx="4480560" cy="0"/>
          </a:xfrm>
          <a:prstGeom prst="line">
            <a:avLst/>
          </a:prstGeom>
          <a:ln w="6350">
            <a:solidFill>
              <a:srgbClr val="DCDC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2606039"/>
            <a:ext cx="448056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300" b="1" i="0">
                <a:solidFill>
                  <a:srgbClr val="0A0A0C"/>
                </a:solidFill>
                <a:latin typeface="Calibri"/>
              </a:rPr>
              <a:t>Different markets.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2926079"/>
            <a:ext cx="44805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What works in one town does not translate to another.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858000" y="3429000"/>
            <a:ext cx="4480560" cy="0"/>
          </a:xfrm>
          <a:prstGeom prst="line">
            <a:avLst/>
          </a:prstGeom>
          <a:ln w="6350">
            <a:solidFill>
              <a:srgbClr val="DCDC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0" y="3520439"/>
            <a:ext cx="448056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300" b="1" i="0">
                <a:solidFill>
                  <a:srgbClr val="0A0A0C"/>
                </a:solidFill>
                <a:latin typeface="Calibri"/>
              </a:rPr>
              <a:t>Different goals.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840480"/>
            <a:ext cx="44805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Some want scale. Some want the right five clients.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0" y="4343400"/>
            <a:ext cx="4480560" cy="0"/>
          </a:xfrm>
          <a:prstGeom prst="line">
            <a:avLst/>
          </a:prstGeom>
          <a:ln w="6350">
            <a:solidFill>
              <a:srgbClr val="DCDC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0" y="4434840"/>
            <a:ext cx="4480560" cy="36576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300" b="1" i="0">
                <a:solidFill>
                  <a:srgbClr val="0A0A0C"/>
                </a:solidFill>
                <a:latin typeface="Calibri"/>
              </a:rPr>
              <a:t>Different opportunities.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4754880"/>
            <a:ext cx="4480560" cy="457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150" b="0" i="0">
                <a:solidFill>
                  <a:srgbClr val="6E6E73"/>
                </a:solidFill>
                <a:latin typeface="Calibri"/>
              </a:rPr>
              <a:t>The commercial landscape near you is not generic.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623560"/>
            <a:ext cx="10561320" cy="777240"/>
          </a:xfrm>
          <a:prstGeom prst="roundRect">
            <a:avLst>
              <a:gd name="adj" fmla="val 10000"/>
            </a:avLst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34440" y="5742432"/>
            <a:ext cx="9875520" cy="54864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Rather than promise the wrong things on a page, we prefer to understand your business first. If we both believe there is strong alignment, we walk you through everything in the conversation.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822960" y="896112"/>
            <a:ext cx="45720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17320" y="777240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400">
                <a:solidFill>
                  <a:srgbClr val="B85400"/>
                </a:solidFill>
                <a:latin typeface="Calibri"/>
              </a:rPr>
              <a:t>OUR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27432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4400" b="0" i="0">
                <a:solidFill>
                  <a:srgbClr val="0A0A0C"/>
                </a:solidFill>
                <a:latin typeface="Cambria"/>
              </a:rPr>
              <a:t>We are looking for a </a:t>
            </a:r>
            <a:r>
              <a:rPr sz="4400" b="0" i="1">
                <a:solidFill>
                  <a:srgbClr val="B85400"/>
                </a:solidFill>
                <a:latin typeface="Cambria"/>
              </a:rPr>
              <a:t>partner </a:t>
            </a:r>
            <a:r>
              <a:rPr sz="4400" b="0" i="0">
                <a:solidFill>
                  <a:srgbClr val="0A0A0C"/>
                </a:solidFill>
                <a:latin typeface="Cambria"/>
              </a:rPr>
              <a:t>—
not just another client.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434840"/>
            <a:ext cx="5212080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C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461772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400">
                <a:solidFill>
                  <a:srgbClr val="86868B"/>
                </a:solidFill>
                <a:latin typeface="Calibri"/>
              </a:rPr>
              <a:t>NOT INTERESTED 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892040"/>
            <a:ext cx="4572000" cy="13258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0">
                <a:solidFill>
                  <a:srgbClr val="1D1D1F"/>
                </a:solidFill>
                <a:latin typeface="Calibri"/>
              </a:rPr>
              <a:t>Transactional relationships. One-off deliverables. Vendor-style buy and sell dynamics.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4434840"/>
            <a:ext cx="5212080" cy="1874519"/>
          </a:xfrm>
          <a:prstGeom prst="roundRect">
            <a:avLst>
              <a:gd name="adj" fmla="val 5000"/>
            </a:avLst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461772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000" b="1" i="0" spc="400">
                <a:solidFill>
                  <a:srgbClr val="FF9400"/>
                </a:solidFill>
                <a:latin typeface="Calibri"/>
              </a:rPr>
              <a:t>BUILDING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4892040"/>
            <a:ext cx="4572000" cy="132588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1">
                <a:solidFill>
                  <a:srgbClr val="FFFFFF"/>
                </a:solidFill>
                <a:latin typeface="Calibri"/>
              </a:rPr>
              <a:t>Long-term partnerships with businesses that share our commitment to growth, professionalism, and exceptional service.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6492240"/>
            <a:ext cx="10515600" cy="27432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ctr"/>
            <a:r>
              <a:rPr sz="1300" b="0" i="1">
                <a:solidFill>
                  <a:srgbClr val="6E6E73"/>
                </a:solidFill>
                <a:latin typeface="Calibri"/>
              </a:rPr>
              <a:t>If that is the kind of relationship you are looking for, we would love to meet you.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658368"/>
            <a:ext cx="128016" cy="128016"/>
          </a:xfrm>
          <a:prstGeom prst="ellipse">
            <a:avLst/>
          </a:prstGeom>
          <a:solidFill>
            <a:srgbClr val="FF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Bring My Customer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594360"/>
            <a:ext cx="4572000" cy="32004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00" b="1" i="0" spc="300">
                <a:solidFill>
                  <a:srgbClr val="FF9400"/>
                </a:solidFill>
                <a:latin typeface="Calibri"/>
              </a:rPr>
              <a:t>PRIVATE  ·  PARTNERSHIP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22960" y="2606040"/>
            <a:ext cx="548640" cy="0"/>
          </a:xfrm>
          <a:prstGeom prst="line">
            <a:avLst/>
          </a:prstGeom>
          <a:ln w="15240">
            <a:solidFill>
              <a:srgbClr val="FF94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63040" y="2487168"/>
            <a:ext cx="7315200" cy="27432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050" b="1" i="0" spc="400">
                <a:solidFill>
                  <a:srgbClr val="FF9400"/>
                </a:solidFill>
                <a:latin typeface="Calibri"/>
              </a:rPr>
              <a:t>FINAL WORD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10515600" cy="182880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6600" b="0" i="0">
                <a:solidFill>
                  <a:srgbClr val="FFFFFF"/>
                </a:solidFill>
                <a:latin typeface="Cambria"/>
              </a:rPr>
              <a:t>Your market is
still </a:t>
            </a:r>
            <a:r>
              <a:rPr sz="6600" b="0" i="1">
                <a:solidFill>
                  <a:srgbClr val="FF9400"/>
                </a:solidFill>
                <a:latin typeface="Cambria"/>
              </a:rPr>
              <a:t>available.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</p:spPr>
        <p:txBody>
          <a:bodyPr wrap="square" tIns="0" bIns="0" lIns="0" rIns="0" anchor="t">
            <a:spAutoFit/>
          </a:bodyPr>
          <a:lstStyle/>
          <a:p>
            <a:pPr algn="l"/>
            <a:r>
              <a:rPr sz="1400" b="0" i="0">
                <a:solidFill>
                  <a:srgbClr val="C8CAD3"/>
                </a:solidFill>
                <a:latin typeface="Calibri"/>
              </a:rPr>
              <a:t>Once a partnership is established, we do not actively pursue another business offering the same services in your local market.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5989320"/>
            <a:ext cx="10561320" cy="594360"/>
          </a:xfrm>
          <a:prstGeom prst="roundRect">
            <a:avLst>
              <a:gd name="adj" fmla="val 10000"/>
            </a:avLst>
          </a:prstGeom>
          <a:solidFill>
            <a:srgbClr val="1A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6089904"/>
            <a:ext cx="5486400" cy="41148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l"/>
            <a:r>
              <a:rPr sz="1100" b="1" i="0" spc="400">
                <a:solidFill>
                  <a:srgbClr val="FF9400"/>
                </a:solidFill>
                <a:latin typeface="Calibri"/>
              </a:rPr>
              <a:t>APPLY FOR PARTNERSHIP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6089904"/>
            <a:ext cx="5486400" cy="411480"/>
          </a:xfrm>
          <a:prstGeom prst="rect">
            <a:avLst/>
          </a:prstGeom>
          <a:noFill/>
        </p:spPr>
        <p:txBody>
          <a:bodyPr wrap="square" tIns="0" bIns="0" lIns="0" rIns="0" anchor="ctr">
            <a:spAutoFit/>
          </a:bodyPr>
          <a:lstStyle/>
          <a:p>
            <a:pPr algn="r"/>
            <a:r>
              <a:rPr sz="1150" b="0" i="0" spc="100">
                <a:solidFill>
                  <a:srgbClr val="FFFFFF"/>
                </a:solidFill>
                <a:latin typeface="Consolas"/>
              </a:rPr>
              <a:t>bringmycustomer.com/partnership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